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74" r:id="rId4"/>
    <p:sldId id="275" r:id="rId5"/>
    <p:sldId id="277" r:id="rId6"/>
    <p:sldId id="276" r:id="rId7"/>
    <p:sldId id="278" r:id="rId8"/>
    <p:sldId id="279" r:id="rId9"/>
    <p:sldId id="261" r:id="rId10"/>
    <p:sldId id="262" r:id="rId11"/>
    <p:sldId id="271" r:id="rId12"/>
    <p:sldId id="268" r:id="rId13"/>
    <p:sldId id="269" r:id="rId14"/>
    <p:sldId id="264" r:id="rId15"/>
    <p:sldId id="272" r:id="rId16"/>
    <p:sldId id="273" r:id="rId17"/>
    <p:sldId id="282" r:id="rId18"/>
    <p:sldId id="265" r:id="rId19"/>
    <p:sldId id="270" r:id="rId20"/>
    <p:sldId id="266" r:id="rId21"/>
    <p:sldId id="267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E8"/>
    <a:srgbClr val="FF4BD0"/>
    <a:srgbClr val="FF66CC"/>
    <a:srgbClr val="007033"/>
    <a:srgbClr val="EC1414"/>
    <a:srgbClr val="FF67AC"/>
    <a:srgbClr val="CC0099"/>
    <a:srgbClr val="FFDC47"/>
    <a:srgbClr val="5EEC3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452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636CB-5F95-470F-ABE7-7B1EA744DAC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B63F8-FCC3-4B90-94A1-032659D70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8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6260" y="1808225"/>
            <a:ext cx="8551480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066" y="3335275"/>
            <a:ext cx="8533868" cy="610819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808225"/>
            <a:ext cx="8246070" cy="2901390"/>
          </a:xfrm>
        </p:spPr>
        <p:txBody>
          <a:bodyPr/>
          <a:lstStyle>
            <a:lvl1pPr algn="l">
              <a:defRPr sz="2800">
                <a:solidFill>
                  <a:schemeClr val="accent1"/>
                </a:solidFill>
              </a:defRPr>
            </a:lvl1pPr>
            <a:lvl2pPr algn="l">
              <a:defRPr>
                <a:solidFill>
                  <a:schemeClr val="accent1"/>
                </a:solidFill>
              </a:defRPr>
            </a:lvl2pPr>
            <a:lvl3pPr algn="l">
              <a:defRPr>
                <a:solidFill>
                  <a:schemeClr val="accent1"/>
                </a:solidFill>
              </a:defRPr>
            </a:lvl3pPr>
            <a:lvl4pPr algn="l">
              <a:defRPr>
                <a:solidFill>
                  <a:schemeClr val="accent1"/>
                </a:solidFill>
              </a:defRPr>
            </a:lvl4pPr>
            <a:lvl5pPr algn="l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245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2245" y="1044700"/>
            <a:ext cx="5955495" cy="3511061"/>
          </a:xfrm>
        </p:spPr>
        <p:txBody>
          <a:bodyPr/>
          <a:lstStyle>
            <a:lvl1pPr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96093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39245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70C0"/>
                </a:solidFill>
              </a:defRPr>
            </a:lvl1pPr>
            <a:lvl2pPr algn="ctr">
              <a:defRPr sz="2000">
                <a:solidFill>
                  <a:srgbClr val="0070C0"/>
                </a:solidFill>
              </a:defRPr>
            </a:lvl2pPr>
            <a:lvl3pPr algn="ctr">
              <a:defRPr sz="1800">
                <a:solidFill>
                  <a:srgbClr val="0070C0"/>
                </a:solidFill>
              </a:defRPr>
            </a:lvl3pPr>
            <a:lvl4pPr algn="ctr">
              <a:defRPr sz="1600">
                <a:solidFill>
                  <a:srgbClr val="0070C0"/>
                </a:solidFill>
              </a:defRPr>
            </a:lvl4pPr>
            <a:lvl5pPr algn="ctr">
              <a:defRPr sz="1600">
                <a:solidFill>
                  <a:srgbClr val="0070C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96093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9245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70C0"/>
                </a:solidFill>
              </a:defRPr>
            </a:lvl1pPr>
            <a:lvl2pPr algn="ctr">
              <a:defRPr sz="2000">
                <a:solidFill>
                  <a:srgbClr val="0070C0"/>
                </a:solidFill>
              </a:defRPr>
            </a:lvl2pPr>
            <a:lvl3pPr algn="ctr">
              <a:defRPr sz="1800">
                <a:solidFill>
                  <a:srgbClr val="0070C0"/>
                </a:solidFill>
              </a:defRPr>
            </a:lvl3pPr>
            <a:lvl4pPr algn="ctr">
              <a:defRPr sz="1600">
                <a:solidFill>
                  <a:srgbClr val="0070C0"/>
                </a:solidFill>
              </a:defRPr>
            </a:lvl4pPr>
            <a:lvl5pPr algn="ctr">
              <a:defRPr sz="1600">
                <a:solidFill>
                  <a:srgbClr val="0070C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C00B6-2C24-4571-807D-900C3170F46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4026" y="1532747"/>
            <a:ext cx="4578895" cy="152329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Save Sea Turtles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4026" y="3056038"/>
            <a:ext cx="4578895" cy="51155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b="1">
                <a:solidFill>
                  <a:srgbClr val="FFFFFF"/>
                </a:solidFill>
              </a:rPr>
              <a:t>김주연</a:t>
            </a:r>
            <a:r>
              <a:rPr lang="en-US" altLang="ko-KR" sz="2000" b="1">
                <a:solidFill>
                  <a:srgbClr val="FFFFFF"/>
                </a:solidFill>
              </a:rPr>
              <a:t>, </a:t>
            </a:r>
            <a:r>
              <a:rPr lang="ko-KR" altLang="en-US" sz="2000" b="1">
                <a:solidFill>
                  <a:srgbClr val="FFFFFF"/>
                </a:solidFill>
              </a:rPr>
              <a:t>배수한</a:t>
            </a:r>
            <a:r>
              <a:rPr lang="en-US" altLang="ko-KR" sz="2000" b="1">
                <a:solidFill>
                  <a:srgbClr val="FFFFFF"/>
                </a:solidFill>
              </a:rPr>
              <a:t>, </a:t>
            </a:r>
            <a:r>
              <a:rPr lang="ko-KR" altLang="en-US" sz="2000" b="1">
                <a:solidFill>
                  <a:srgbClr val="FFFFFF"/>
                </a:solidFill>
              </a:rPr>
              <a:t>양효정</a:t>
            </a:r>
            <a:r>
              <a:rPr lang="en-US" altLang="ko-KR" sz="2000" b="1">
                <a:solidFill>
                  <a:srgbClr val="FFFFFF"/>
                </a:solidFill>
              </a:rPr>
              <a:t>, </a:t>
            </a:r>
            <a:r>
              <a:rPr lang="ko-KR" altLang="en-US" sz="2000" b="1">
                <a:solidFill>
                  <a:srgbClr val="FFFFFF"/>
                </a:solidFill>
              </a:rPr>
              <a:t>이동석</a:t>
            </a:r>
            <a:r>
              <a:rPr lang="en-US" altLang="ko-KR" sz="2000" b="1">
                <a:solidFill>
                  <a:srgbClr val="FFFFFF"/>
                </a:solidFill>
              </a:rPr>
              <a:t>, </a:t>
            </a:r>
            <a:r>
              <a:rPr lang="ko-KR" altLang="en-US" sz="2000" b="1">
                <a:solidFill>
                  <a:srgbClr val="FFFFFF"/>
                </a:solidFill>
              </a:rPr>
              <a:t>이솔희</a:t>
            </a:r>
            <a:endParaRPr lang="en-US" sz="2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951371-B3C3-4561-9F93-D75908F3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독립변수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C90AF-DF72-4769-8A03-EF7C86BBD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601399"/>
            <a:ext cx="3979563" cy="3922976"/>
          </a:xfrm>
        </p:spPr>
        <p:txBody>
          <a:bodyPr anchor="ctr">
            <a:norm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</a:rPr>
              <a:t>어떤 요인들이 플라스틱 배출량에 영향을 줄까</a:t>
            </a:r>
            <a:r>
              <a:rPr lang="en-US" altLang="ko-KR" sz="1800" b="1" dirty="0">
                <a:solidFill>
                  <a:srgbClr val="000000"/>
                </a:solidFill>
              </a:rPr>
              <a:t>?</a:t>
            </a:r>
          </a:p>
          <a:p>
            <a:r>
              <a:rPr lang="ko-KR" altLang="en-US" sz="1800" b="1" dirty="0">
                <a:solidFill>
                  <a:srgbClr val="000000"/>
                </a:solidFill>
              </a:rPr>
              <a:t>해당 변수들의 데이터를 관찰 후 어떻게 전처리해야 적절할까</a:t>
            </a:r>
            <a:r>
              <a:rPr lang="en-US" altLang="ko-KR" sz="1800" b="1" dirty="0">
                <a:solidFill>
                  <a:srgbClr val="000000"/>
                </a:solidFill>
              </a:rPr>
              <a:t>?</a:t>
            </a:r>
          </a:p>
          <a:p>
            <a:r>
              <a:rPr lang="ko-KR" altLang="en-US" sz="1800" b="1" dirty="0">
                <a:solidFill>
                  <a:srgbClr val="000000"/>
                </a:solidFill>
              </a:rPr>
              <a:t>상식으로부터 도출</a:t>
            </a:r>
            <a:r>
              <a:rPr lang="en-US" altLang="ko-KR" sz="1800" b="1" dirty="0">
                <a:solidFill>
                  <a:srgbClr val="000000"/>
                </a:solidFill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</a:rPr>
              <a:t>데이터 탐색 용이</a:t>
            </a:r>
            <a:r>
              <a:rPr lang="en-US" altLang="ko-KR" sz="1800" b="1" dirty="0">
                <a:solidFill>
                  <a:srgbClr val="000000"/>
                </a:solidFill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</a:rPr>
              <a:t>관련 논문 탐색 등으로 독립변수 정의</a:t>
            </a:r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en-US" altLang="ko-KR" sz="1800" b="1" dirty="0">
                <a:solidFill>
                  <a:srgbClr val="000000"/>
                </a:solidFill>
              </a:rPr>
              <a:t>Ex) </a:t>
            </a:r>
            <a:r>
              <a:rPr lang="ko-KR" altLang="en-US" sz="1800" b="1" dirty="0">
                <a:solidFill>
                  <a:srgbClr val="000000"/>
                </a:solidFill>
              </a:rPr>
              <a:t>소득</a:t>
            </a:r>
            <a:r>
              <a:rPr lang="en-US" altLang="ko-KR" sz="1800" b="1" dirty="0">
                <a:solidFill>
                  <a:srgbClr val="000000"/>
                </a:solidFill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</a:rPr>
              <a:t>배달음식 주문량</a:t>
            </a:r>
            <a:r>
              <a:rPr lang="en-US" altLang="ko-KR" sz="1800" b="1" dirty="0">
                <a:solidFill>
                  <a:srgbClr val="000000"/>
                </a:solidFill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</a:rPr>
              <a:t>법안</a:t>
            </a:r>
            <a:r>
              <a:rPr lang="en-US" altLang="ko-KR" sz="1800" b="1" dirty="0">
                <a:solidFill>
                  <a:srgbClr val="000000"/>
                </a:solidFill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</a:rPr>
              <a:t>교육</a:t>
            </a:r>
            <a:r>
              <a:rPr lang="en-US" altLang="ko-KR" sz="1800" b="1" dirty="0">
                <a:solidFill>
                  <a:srgbClr val="000000"/>
                </a:solidFill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</a:rPr>
              <a:t>가구구성 등</a:t>
            </a:r>
          </a:p>
        </p:txBody>
      </p:sp>
    </p:spTree>
    <p:extLst>
      <p:ext uri="{BB962C8B-B14F-4D97-AF65-F5344CB8AC3E}">
        <p14:creationId xmlns:p14="http://schemas.microsoft.com/office/powerpoint/2010/main" val="174289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1353" y="296165"/>
            <a:ext cx="4290647" cy="455116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02495-1342-491D-AE92-2F19BF1C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53" y="789781"/>
            <a:ext cx="3343818" cy="23012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sz="5600">
                <a:solidFill>
                  <a:srgbClr val="FFFFFF"/>
                </a:solidFill>
              </a:rPr>
              <a:t>데이터 탐색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F31F5-2223-42DC-AC34-81A8DDD9C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53" y="3487980"/>
            <a:ext cx="3655342" cy="8657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1800" b="1" dirty="0">
                <a:solidFill>
                  <a:srgbClr val="FFAF3E"/>
                </a:solidFill>
              </a:rPr>
              <a:t>03</a:t>
            </a:r>
            <a:r>
              <a:rPr lang="ko-KR" altLang="en-US" sz="1800" b="1" dirty="0">
                <a:solidFill>
                  <a:srgbClr val="FFAF3E"/>
                </a:solidFill>
              </a:rPr>
              <a:t>년 </a:t>
            </a:r>
            <a:r>
              <a:rPr lang="en-US" altLang="ko-KR" sz="1800" b="1" dirty="0">
                <a:solidFill>
                  <a:srgbClr val="FFAF3E"/>
                </a:solidFill>
              </a:rPr>
              <a:t>– 17</a:t>
            </a:r>
            <a:r>
              <a:rPr lang="ko-KR" altLang="en-US" sz="1800" b="1" dirty="0">
                <a:solidFill>
                  <a:srgbClr val="FFAF3E"/>
                </a:solidFill>
              </a:rPr>
              <a:t>년까지의 </a:t>
            </a:r>
            <a:r>
              <a:rPr lang="ko-KR" altLang="en-US" sz="1800" b="1" dirty="0" err="1">
                <a:solidFill>
                  <a:srgbClr val="FFAF3E"/>
                </a:solidFill>
              </a:rPr>
              <a:t>시군구</a:t>
            </a:r>
            <a:r>
              <a:rPr lang="en-US" altLang="ko-KR" sz="1800" b="1" dirty="0">
                <a:solidFill>
                  <a:srgbClr val="FFAF3E"/>
                </a:solidFill>
              </a:rPr>
              <a:t>, </a:t>
            </a:r>
            <a:r>
              <a:rPr lang="ko-KR" altLang="en-US" sz="1800" b="1" dirty="0">
                <a:solidFill>
                  <a:srgbClr val="FFAF3E"/>
                </a:solidFill>
              </a:rPr>
              <a:t>항목별 쓰레기 배출량 데이터 가공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E50B9E-63B5-4211-A18D-3E27829C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578" y="686264"/>
            <a:ext cx="2062621" cy="1635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6888134" y="1405890"/>
            <a:ext cx="0" cy="233172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506" y="3151374"/>
            <a:ext cx="255031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B0429A9-5826-4792-B2F2-3F762F493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65" y="2632634"/>
            <a:ext cx="1925234" cy="23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1353" y="296165"/>
            <a:ext cx="4290647" cy="455116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0287BC-E262-49B4-BA80-023C77C6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53" y="789781"/>
            <a:ext cx="3343818" cy="230126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sz="3800">
                <a:solidFill>
                  <a:srgbClr val="FFFFFF"/>
                </a:solidFill>
              </a:rPr>
              <a:t>논문 탐색 예시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29D06F1-AD1C-4118-93D5-7B1D1B88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53" y="3487980"/>
            <a:ext cx="3655342" cy="8657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b="1" dirty="0">
                <a:solidFill>
                  <a:srgbClr val="FDCC8A"/>
                </a:solidFill>
              </a:rPr>
              <a:t>「미세플라스틱에 의한 고등어 오염실태에 관한 연구」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6888134" y="1405890"/>
            <a:ext cx="0" cy="233172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506" y="3151374"/>
            <a:ext cx="255031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7A45D79A-E2E5-4223-B60D-C55F958A5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75" y="2813049"/>
            <a:ext cx="2952261" cy="2096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FA531-0E95-4C8C-8460-4FA12042F24E}"/>
              </a:ext>
            </a:extLst>
          </p:cNvPr>
          <p:cNvSpPr txBox="1"/>
          <p:nvPr/>
        </p:nvSpPr>
        <p:spPr>
          <a:xfrm>
            <a:off x="4590371" y="760790"/>
            <a:ext cx="4410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해당 논문은 해양쓰레기의 발생원인에서 장마철 및 강수 시 특히 쓰레기 배출량이 늘어난다고 말하고 있는데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이에 따라 강수량을 독립변수로 설정하고 싶다</a:t>
            </a:r>
            <a:r>
              <a:rPr lang="en-US" altLang="ko-KR" sz="1600" b="1" dirty="0">
                <a:latin typeface="+mn-ea"/>
              </a:rPr>
              <a:t>.</a:t>
            </a:r>
            <a:r>
              <a:rPr lang="ko-KR" altLang="en-US" sz="1600" b="1" dirty="0">
                <a:latin typeface="+mn-ea"/>
              </a:rPr>
              <a:t> 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아래는 해당 논문의 미세플라스틱 배출표이다</a:t>
            </a:r>
            <a:r>
              <a:rPr lang="en-US" altLang="ko-KR" sz="16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821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2C5518-318C-4286-B2C3-7DCDE1D1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685800"/>
            <a:ext cx="2743200" cy="2165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논문 탐색 예시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A50A09C-FBF7-4E4A-AFE9-AEE6D40F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774" y="240882"/>
            <a:ext cx="5133419" cy="2630877"/>
          </a:xfrm>
          <a:prstGeom prst="rect">
            <a:avLst/>
          </a:prstGeom>
        </p:spPr>
      </p:pic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6C321E3D-6AFC-4145-9EFD-0608F8248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46" y="3013917"/>
            <a:ext cx="2792287" cy="10848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1800" b="1" dirty="0">
                <a:solidFill>
                  <a:srgbClr val="FFC000"/>
                </a:solidFill>
              </a:rPr>
              <a:t>「미세플라스틱으로 인한 해양오염 방지 정책 개선방향에 대한 연구」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D984B-71DF-4E2A-A03A-58EB241820D3}"/>
              </a:ext>
            </a:extLst>
          </p:cNvPr>
          <p:cNvSpPr txBox="1"/>
          <p:nvPr/>
        </p:nvSpPr>
        <p:spPr>
          <a:xfrm>
            <a:off x="4113885" y="3335275"/>
            <a:ext cx="4562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세탁에 의한 합성섬유 비중이 높은데</a:t>
            </a:r>
            <a:r>
              <a:rPr lang="en-US" altLang="ko-KR" b="1" dirty="0"/>
              <a:t>, </a:t>
            </a:r>
            <a:r>
              <a:rPr lang="ko-KR" altLang="en-US" b="1" dirty="0"/>
              <a:t>세탁기 판매량도 독립변수로 설정하여 연관성을 알아보고 싶다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843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8F978D-AD26-4DDA-AFEC-15994581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크롤링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2E553-8294-47D4-B8A6-8078B613F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601399"/>
            <a:ext cx="3979563" cy="3922976"/>
          </a:xfrm>
        </p:spPr>
        <p:txBody>
          <a:bodyPr anchor="ctr">
            <a:normAutofit/>
          </a:bodyPr>
          <a:lstStyle/>
          <a:p>
            <a:r>
              <a:rPr lang="ko-KR" altLang="en-US" sz="1800" b="1">
                <a:solidFill>
                  <a:srgbClr val="000000"/>
                </a:solidFill>
              </a:rPr>
              <a:t>크롤링을 통해 비정형데이터 추출</a:t>
            </a:r>
            <a:endParaRPr lang="en-US" altLang="ko-KR" sz="1800" b="1">
              <a:solidFill>
                <a:srgbClr val="000000"/>
              </a:solidFill>
            </a:endParaRPr>
          </a:p>
          <a:p>
            <a:r>
              <a:rPr lang="ko-KR" altLang="en-US" sz="1800" b="1">
                <a:solidFill>
                  <a:srgbClr val="000000"/>
                </a:solidFill>
              </a:rPr>
              <a:t>네이버 등의 포탈의 댓글이 사람들의 의견을 잘 수렴한다는 점을 고려</a:t>
            </a:r>
            <a:endParaRPr lang="en-US" altLang="ko-KR" sz="1800" b="1">
              <a:solidFill>
                <a:srgbClr val="000000"/>
              </a:solidFill>
            </a:endParaRPr>
          </a:p>
          <a:p>
            <a:r>
              <a:rPr lang="ko-KR" altLang="en-US" sz="1800" b="1">
                <a:solidFill>
                  <a:srgbClr val="000000"/>
                </a:solidFill>
              </a:rPr>
              <a:t>다만 해당 주제의 관련 기사들의 댓글 숫자가 적어 다수 의견을 참고하기 힘듦</a:t>
            </a:r>
            <a:endParaRPr lang="en-US" altLang="ko-KR" sz="1800" b="1">
              <a:solidFill>
                <a:srgbClr val="000000"/>
              </a:solidFill>
            </a:endParaRPr>
          </a:p>
          <a:p>
            <a:r>
              <a:rPr lang="ko-KR" altLang="en-US" sz="1800" b="1">
                <a:solidFill>
                  <a:srgbClr val="000000"/>
                </a:solidFill>
              </a:rPr>
              <a:t>전문적인 환경 블로그 게시물 및 댓글 추출 또는 영어로 구글링하는 등의 방법 논의</a:t>
            </a:r>
          </a:p>
        </p:txBody>
      </p:sp>
    </p:spTree>
    <p:extLst>
      <p:ext uri="{BB962C8B-B14F-4D97-AF65-F5344CB8AC3E}">
        <p14:creationId xmlns:p14="http://schemas.microsoft.com/office/powerpoint/2010/main" val="155860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-3518"/>
            <a:ext cx="4085190" cy="514349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F1EC47-34C6-4590-A8C9-89E12A67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2" y="2341275"/>
            <a:ext cx="2743540" cy="1339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크롤링</a:t>
            </a:r>
            <a:endParaRPr lang="en-US" altLang="ko-KR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499D4-89BA-4967-8FE0-939C9B23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805" y="328711"/>
            <a:ext cx="4842542" cy="2073367"/>
          </a:xfrm>
          <a:prstGeom prst="rect">
            <a:avLst/>
          </a:prstGeom>
          <a:ln w="9525"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80E743-8089-4696-80F1-241141081F26}"/>
              </a:ext>
            </a:extLst>
          </p:cNvPr>
          <p:cNvGrpSpPr/>
          <p:nvPr/>
        </p:nvGrpSpPr>
        <p:grpSpPr>
          <a:xfrm>
            <a:off x="6251755" y="1808225"/>
            <a:ext cx="2505076" cy="2963894"/>
            <a:chOff x="6371138" y="1810342"/>
            <a:chExt cx="2505076" cy="296389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242E1CD-CBF7-4958-9F3E-1271E573E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877"/>
            <a:stretch/>
          </p:blipFill>
          <p:spPr>
            <a:xfrm>
              <a:off x="6371139" y="1810342"/>
              <a:ext cx="2505075" cy="96682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60A7F92-E9C7-40BC-9758-C8960380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1139" y="3897936"/>
              <a:ext cx="2495550" cy="8763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C218079-5B3E-47D3-BE25-9C61FF65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1138" y="2775576"/>
              <a:ext cx="2495550" cy="1123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1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-3518"/>
            <a:ext cx="4085190" cy="514349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4822996-CA18-4FF3-A4CC-A2B69933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2" y="2341275"/>
            <a:ext cx="2743540" cy="1339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크롤링</a:t>
            </a:r>
            <a:endParaRPr lang="en-US" altLang="ko-KR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094227-6588-49F0-BC45-D27AF5904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505" y="795019"/>
            <a:ext cx="3762989" cy="3547637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43785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-3518"/>
            <a:ext cx="4085190" cy="514349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4822996-CA18-4FF3-A4CC-A2B69933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2" y="2341275"/>
            <a:ext cx="2743540" cy="1339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크롤링</a:t>
            </a:r>
            <a:endParaRPr lang="en-US" altLang="ko-KR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CD5984-A776-4F0E-AD6A-AF24C101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03" y="281175"/>
            <a:ext cx="2561712" cy="3015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81469E-0443-4E47-B581-AB6AF9CC7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78" y="281175"/>
            <a:ext cx="2387456" cy="3006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CFD4E1-53BD-41D5-99C9-1C5BF60593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812"/>
          <a:stretch/>
        </p:blipFill>
        <p:spPr>
          <a:xfrm>
            <a:off x="3652230" y="3523169"/>
            <a:ext cx="2595985" cy="13391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1A8702-21A2-471F-987C-E17BA42256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36" b="42119"/>
          <a:stretch/>
        </p:blipFill>
        <p:spPr>
          <a:xfrm>
            <a:off x="6398115" y="3584911"/>
            <a:ext cx="2595985" cy="10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68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A9C139-3653-4897-88B7-E300661B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R</a:t>
            </a:r>
            <a:r>
              <a:rPr lang="ko-KR" altLang="en-US">
                <a:solidFill>
                  <a:srgbClr val="FFFFFF"/>
                </a:solidFill>
              </a:rPr>
              <a:t>을 이용하여 과정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6222E-FDEC-4910-9DC8-E57B4E950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601399"/>
            <a:ext cx="3979563" cy="3922976"/>
          </a:xfrm>
        </p:spPr>
        <p:txBody>
          <a:bodyPr anchor="ctr">
            <a:norm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</a:rPr>
              <a:t>그래프나 표 등의 시각화 자료를 </a:t>
            </a:r>
            <a:r>
              <a:rPr lang="en-US" altLang="ko-KR" sz="1800" b="1" dirty="0">
                <a:solidFill>
                  <a:srgbClr val="000000"/>
                </a:solidFill>
              </a:rPr>
              <a:t>R</a:t>
            </a:r>
            <a:r>
              <a:rPr lang="ko-KR" altLang="en-US" sz="1800" b="1" dirty="0">
                <a:solidFill>
                  <a:srgbClr val="000000"/>
                </a:solidFill>
              </a:rPr>
              <a:t>언어로 만들어 시각화를 통해 문제를 해결하고자 함</a:t>
            </a:r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en-US" altLang="ko-KR" sz="1800" b="1" dirty="0">
                <a:solidFill>
                  <a:srgbClr val="000000"/>
                </a:solidFill>
              </a:rPr>
              <a:t>ggplot2</a:t>
            </a:r>
            <a:r>
              <a:rPr lang="ko-KR" altLang="en-US" sz="1800" b="1" dirty="0">
                <a:solidFill>
                  <a:srgbClr val="000000"/>
                </a:solidFill>
              </a:rPr>
              <a:t>를 이용한 시각화 일반화</a:t>
            </a:r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ko-KR" altLang="en-US" sz="1800" b="1" dirty="0" err="1">
                <a:solidFill>
                  <a:srgbClr val="000000"/>
                </a:solidFill>
              </a:rPr>
              <a:t>시각화함에</a:t>
            </a:r>
            <a:r>
              <a:rPr lang="ko-KR" altLang="en-US" sz="1800" b="1" dirty="0">
                <a:solidFill>
                  <a:srgbClr val="000000"/>
                </a:solidFill>
              </a:rPr>
              <a:t> 있어 </a:t>
            </a:r>
            <a:r>
              <a:rPr lang="en-US" altLang="ko-KR" sz="1800" b="1" dirty="0">
                <a:solidFill>
                  <a:srgbClr val="000000"/>
                </a:solidFill>
              </a:rPr>
              <a:t>X</a:t>
            </a:r>
            <a:r>
              <a:rPr lang="ko-KR" altLang="en-US" sz="1800" b="1" dirty="0">
                <a:solidFill>
                  <a:srgbClr val="000000"/>
                </a:solidFill>
              </a:rPr>
              <a:t>변수</a:t>
            </a:r>
            <a:r>
              <a:rPr lang="en-US" altLang="ko-KR" sz="1800" b="1" dirty="0">
                <a:solidFill>
                  <a:srgbClr val="000000"/>
                </a:solidFill>
              </a:rPr>
              <a:t>, Y</a:t>
            </a:r>
            <a:r>
              <a:rPr lang="ko-KR" altLang="en-US" sz="1800" b="1" dirty="0">
                <a:solidFill>
                  <a:srgbClr val="000000"/>
                </a:solidFill>
              </a:rPr>
              <a:t>변수 대입 시 어떤 </a:t>
            </a:r>
            <a:r>
              <a:rPr lang="ko-KR" altLang="en-US" sz="1800" b="1" dirty="0" err="1">
                <a:solidFill>
                  <a:srgbClr val="000000"/>
                </a:solidFill>
              </a:rPr>
              <a:t>전처리</a:t>
            </a:r>
            <a:r>
              <a:rPr lang="ko-KR" altLang="en-US" sz="1800" b="1" dirty="0">
                <a:solidFill>
                  <a:srgbClr val="000000"/>
                </a:solidFill>
              </a:rPr>
              <a:t> 방식을 이용할 것인지 고민</a:t>
            </a:r>
          </a:p>
        </p:txBody>
      </p:sp>
    </p:spTree>
    <p:extLst>
      <p:ext uri="{BB962C8B-B14F-4D97-AF65-F5344CB8AC3E}">
        <p14:creationId xmlns:p14="http://schemas.microsoft.com/office/powerpoint/2010/main" val="178450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1353" y="296165"/>
            <a:ext cx="4290647" cy="455116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8E1BA4-9BB9-4807-B792-B42F47F6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53" y="789781"/>
            <a:ext cx="3343818" cy="23012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sz="5600">
                <a:solidFill>
                  <a:srgbClr val="FFFFFF"/>
                </a:solidFill>
              </a:rPr>
              <a:t>시각화 방안 예시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D52F2A-FAE9-4E66-8185-699FF0E8A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819" y="809792"/>
            <a:ext cx="3679827" cy="84572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1800" b="1" dirty="0">
                <a:solidFill>
                  <a:schemeClr val="tx1"/>
                </a:solidFill>
              </a:rPr>
              <a:t>다음과 같은 데이터에서 플라스틱에 해당하는 열을 구별로 추출하는 방법론을 논의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이를 </a:t>
            </a:r>
            <a:r>
              <a:rPr lang="ko-KR" altLang="en-US" sz="1800" b="1" dirty="0" err="1">
                <a:solidFill>
                  <a:schemeClr val="tx1"/>
                </a:solidFill>
              </a:rPr>
              <a:t>시각화할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것임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6888134" y="1405890"/>
            <a:ext cx="0" cy="233172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506" y="3151374"/>
            <a:ext cx="255031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1648A111-E7C0-462D-B871-03AA2BF7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10" y="2751228"/>
            <a:ext cx="4030972" cy="20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3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72F8A9-0250-46AE-835E-C414242DD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33" b="-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E1C8BDE1-DAA8-4DAE-8CA9-36137E68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515" y="2423948"/>
            <a:ext cx="2889031" cy="13755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chemeClr val="tx1"/>
                </a:solidFill>
              </a:rPr>
              <a:t>Why Save sea turtles?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11157" cy="51435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B751CD-B0AB-4CB4-BAD0-9D28E41A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8" y="602216"/>
            <a:ext cx="3733482" cy="109053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000000"/>
                </a:solidFill>
              </a:rPr>
              <a:t>진행 상황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3964"/>
            <a:ext cx="3750328" cy="4050721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BD3A90-020A-452C-8578-6A84488D4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4290" r="34562" b="-1"/>
          <a:stretch/>
        </p:blipFill>
        <p:spPr>
          <a:xfrm>
            <a:off x="20" y="680423"/>
            <a:ext cx="3628510" cy="3797803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09FF73-8E70-4343-AB0A-4266243A3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1816261"/>
            <a:ext cx="3733184" cy="2729467"/>
          </a:xfrm>
        </p:spPr>
        <p:txBody>
          <a:bodyPr anchor="ctr">
            <a:normAutofit/>
          </a:bodyPr>
          <a:lstStyle/>
          <a:p>
            <a:r>
              <a:rPr lang="ko-KR" altLang="en-US" sz="1500" b="1" dirty="0">
                <a:solidFill>
                  <a:srgbClr val="000000"/>
                </a:solidFill>
              </a:rPr>
              <a:t>구글 공동 스프레드시트</a:t>
            </a:r>
            <a:r>
              <a:rPr lang="en-US" altLang="ko-KR" sz="1500" b="1" dirty="0">
                <a:solidFill>
                  <a:srgbClr val="000000"/>
                </a:solidFill>
              </a:rPr>
              <a:t>: </a:t>
            </a:r>
            <a:r>
              <a:rPr lang="ko-KR" altLang="en-US" sz="1500" b="1" dirty="0">
                <a:solidFill>
                  <a:srgbClr val="000000"/>
                </a:solidFill>
              </a:rPr>
              <a:t>데이터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논문</a:t>
            </a:r>
            <a:r>
              <a:rPr lang="en-US" altLang="ko-KR" sz="1500" b="1" dirty="0">
                <a:solidFill>
                  <a:srgbClr val="000000"/>
                </a:solidFill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</a:rPr>
              <a:t>아이디어 등을 공유 </a:t>
            </a:r>
            <a:r>
              <a:rPr lang="en-US" altLang="ko-KR" sz="1500" b="1" dirty="0">
                <a:solidFill>
                  <a:srgbClr val="000000"/>
                </a:solidFill>
              </a:rPr>
              <a:t>&amp; </a:t>
            </a:r>
            <a:r>
              <a:rPr lang="ko-KR" altLang="en-US" sz="1500" b="1" dirty="0">
                <a:solidFill>
                  <a:srgbClr val="000000"/>
                </a:solidFill>
              </a:rPr>
              <a:t>피드백</a:t>
            </a:r>
            <a:endParaRPr lang="en-US" altLang="ko-KR" sz="1500" b="1" dirty="0">
              <a:solidFill>
                <a:srgbClr val="000000"/>
              </a:solidFill>
            </a:endParaRPr>
          </a:p>
          <a:p>
            <a:r>
              <a:rPr lang="ko-KR" altLang="en-US" sz="1500" b="1" dirty="0">
                <a:solidFill>
                  <a:srgbClr val="000000"/>
                </a:solidFill>
              </a:rPr>
              <a:t>분석에 활용할 데이터 확보 진행 </a:t>
            </a:r>
            <a:endParaRPr lang="en-US" altLang="ko-KR" sz="1500" b="1" dirty="0">
              <a:solidFill>
                <a:srgbClr val="000000"/>
              </a:solidFill>
            </a:endParaRPr>
          </a:p>
          <a:p>
            <a:r>
              <a:rPr lang="ko-KR" altLang="en-US" sz="1500" b="1" dirty="0">
                <a:solidFill>
                  <a:srgbClr val="000000"/>
                </a:solidFill>
              </a:rPr>
              <a:t>분석을 위한 </a:t>
            </a:r>
            <a:r>
              <a:rPr lang="en-US" altLang="ko-KR" sz="1500" b="1" dirty="0">
                <a:solidFill>
                  <a:srgbClr val="000000"/>
                </a:solidFill>
              </a:rPr>
              <a:t>R</a:t>
            </a:r>
            <a:r>
              <a:rPr lang="ko-KR" altLang="en-US" sz="1500" b="1" dirty="0">
                <a:solidFill>
                  <a:srgbClr val="000000"/>
                </a:solidFill>
              </a:rPr>
              <a:t> 패키지 학습 계획</a:t>
            </a:r>
            <a:r>
              <a:rPr lang="en-US" altLang="ko-KR" sz="1500" b="1" dirty="0">
                <a:solidFill>
                  <a:srgbClr val="000000"/>
                </a:solidFill>
              </a:rPr>
              <a:t>: </a:t>
            </a:r>
            <a:r>
              <a:rPr lang="en-US" altLang="ko-KR" sz="1500" b="1">
                <a:solidFill>
                  <a:srgbClr val="000000"/>
                </a:solidFill>
              </a:rPr>
              <a:t>Xaringan</a:t>
            </a:r>
            <a:r>
              <a:rPr lang="en-US" altLang="ko-KR" sz="1500" b="1" dirty="0">
                <a:solidFill>
                  <a:srgbClr val="000000"/>
                </a:solidFill>
              </a:rPr>
              <a:t> / </a:t>
            </a:r>
            <a:r>
              <a:rPr lang="en-US" altLang="ko-KR" sz="1500" b="1">
                <a:solidFill>
                  <a:srgbClr val="000000"/>
                </a:solidFill>
              </a:rPr>
              <a:t>ggplot</a:t>
            </a:r>
            <a:r>
              <a:rPr lang="en-US" altLang="ko-KR" sz="1500" b="1" dirty="0">
                <a:solidFill>
                  <a:srgbClr val="000000"/>
                </a:solidFill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</a:rPr>
              <a:t>등</a:t>
            </a:r>
            <a:endParaRPr lang="en-US" altLang="ko-KR" sz="1500" b="1" dirty="0">
              <a:solidFill>
                <a:srgbClr val="000000"/>
              </a:solidFill>
            </a:endParaRPr>
          </a:p>
          <a:p>
            <a:endParaRPr lang="en-US" altLang="ko-KR" sz="1500" b="1" dirty="0">
              <a:solidFill>
                <a:srgbClr val="000000"/>
              </a:solidFill>
            </a:endParaRPr>
          </a:p>
          <a:p>
            <a:r>
              <a:rPr lang="ko-KR" altLang="en-US" sz="1500" b="1" dirty="0">
                <a:solidFill>
                  <a:srgbClr val="000000"/>
                </a:solidFill>
              </a:rPr>
              <a:t>최종 목표</a:t>
            </a:r>
            <a:r>
              <a:rPr lang="en-US" altLang="ko-KR" sz="1500" b="1" dirty="0">
                <a:solidFill>
                  <a:srgbClr val="000000"/>
                </a:solidFill>
              </a:rPr>
              <a:t>: </a:t>
            </a:r>
            <a:r>
              <a:rPr lang="ko-KR" altLang="en-US" sz="1500" b="1" dirty="0">
                <a:solidFill>
                  <a:srgbClr val="000000"/>
                </a:solidFill>
              </a:rPr>
              <a:t>플라스틱 배출량을 줄이는 방안 제시</a:t>
            </a:r>
            <a:endParaRPr lang="en-US" altLang="ko-KR" sz="15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75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A5C48B2-96DE-4026-AF45-564080D4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의의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4684B-40B9-4044-82B2-C710631D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601399"/>
            <a:ext cx="3979563" cy="3922976"/>
          </a:xfrm>
        </p:spPr>
        <p:txBody>
          <a:bodyPr anchor="ctr">
            <a:norm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</a:rPr>
              <a:t>데이터 과학자로서 데이터를 처리하는 일련의 협업 과정들을 통해 문제 해결</a:t>
            </a:r>
            <a:endParaRPr lang="en-US" altLang="ko-KR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ko-KR" altLang="en-US" sz="1800" b="1" dirty="0">
                <a:solidFill>
                  <a:srgbClr val="000000"/>
                </a:solidFill>
              </a:rPr>
              <a:t>수치적 데이터 세상을 가공</a:t>
            </a:r>
            <a:r>
              <a:rPr lang="en-US" altLang="ko-KR" sz="1800" b="1" dirty="0">
                <a:solidFill>
                  <a:srgbClr val="000000"/>
                </a:solidFill>
              </a:rPr>
              <a:t>, </a:t>
            </a:r>
            <a:r>
              <a:rPr lang="ko-KR" altLang="en-US" sz="1800" b="1">
                <a:solidFill>
                  <a:srgbClr val="000000"/>
                </a:solidFill>
              </a:rPr>
              <a:t>시각화하여</a:t>
            </a:r>
            <a:r>
              <a:rPr lang="en-US" altLang="ko-KR" sz="1800" b="1" dirty="0">
                <a:solidFill>
                  <a:srgbClr val="000000"/>
                </a:solidFill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</a:rPr>
              <a:t>실제 세상과 소통하는 다리를 만듦</a:t>
            </a:r>
          </a:p>
        </p:txBody>
      </p:sp>
    </p:spTree>
    <p:extLst>
      <p:ext uri="{BB962C8B-B14F-4D97-AF65-F5344CB8AC3E}">
        <p14:creationId xmlns:p14="http://schemas.microsoft.com/office/powerpoint/2010/main" val="427657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25D4E3-1797-4ECC-B045-D42676A81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4" r="3775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8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·¸ë¦°í¼ì¤ ì°ë ê¸°ì¬ì ëí ì´ë¯¸ì§ ê²ìê²°ê³¼">
            <a:extLst>
              <a:ext uri="{FF2B5EF4-FFF2-40B4-BE49-F238E27FC236}">
                <a16:creationId xmlns:a16="http://schemas.microsoft.com/office/drawing/2014/main" id="{4F4790E9-48F3-4AEE-A3D5-544C0A0C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5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ocean garbage patchì ëí ì´ë¯¸ì§ ê²ìê²°ê³¼">
            <a:extLst>
              <a:ext uri="{FF2B5EF4-FFF2-40B4-BE49-F238E27FC236}">
                <a16:creationId xmlns:a16="http://schemas.microsoft.com/office/drawing/2014/main" id="{F38C3FE8-A589-4C52-B629-CEA0B73E6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75" y="971799"/>
            <a:ext cx="5184650" cy="31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B5273-77B4-4281-BF50-531ACD0D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325158"/>
            <a:ext cx="8354890" cy="697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100" dirty="0">
                <a:solidFill>
                  <a:srgbClr val="FFFFFF"/>
                </a:solidFill>
              </a:rPr>
              <a:t>Plastic problem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5E9D7E-83FB-4441-A2C8-518FD606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04" y="2147910"/>
            <a:ext cx="4091938" cy="23426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8DD0D0-0559-4036-B109-5A8660BC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75" y="2100136"/>
            <a:ext cx="320680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6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B5273-77B4-4281-BF50-531ACD0D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349933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100" dirty="0">
                <a:solidFill>
                  <a:srgbClr val="FFFFFF"/>
                </a:solidFill>
              </a:rPr>
              <a:t>In</a:t>
            </a:r>
            <a:r>
              <a:rPr lang="ko-KR" altLang="en-US" sz="4100" dirty="0">
                <a:solidFill>
                  <a:srgbClr val="FFFFFF"/>
                </a:solidFill>
              </a:rPr>
              <a:t> </a:t>
            </a:r>
            <a:r>
              <a:rPr lang="en-US" altLang="ko-KR" sz="4100" dirty="0">
                <a:solidFill>
                  <a:srgbClr val="FFFFFF"/>
                </a:solidFill>
              </a:rPr>
              <a:t>Korea…?</a:t>
            </a:r>
            <a:endParaRPr lang="en-US" altLang="ko-KR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05CB05-BB35-4FAA-843A-45B6176D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0" y="1887658"/>
            <a:ext cx="4491727" cy="2998228"/>
          </a:xfrm>
          <a:prstGeom prst="rect">
            <a:avLst/>
          </a:prstGeom>
        </p:spPr>
      </p:pic>
      <p:pic>
        <p:nvPicPr>
          <p:cNvPr id="1028" name="Picture 4" descr="1íì©ì»µ ê·ì ì ëí ì´ë¯¸ì§ ê²ìê²°ê³¼">
            <a:extLst>
              <a:ext uri="{FF2B5EF4-FFF2-40B4-BE49-F238E27FC236}">
                <a16:creationId xmlns:a16="http://schemas.microsoft.com/office/drawing/2014/main" id="{A48CC35F-D0BB-488B-88A4-EBBFB3B8C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45" y="1776183"/>
            <a:ext cx="2314470" cy="325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46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E8B0E54-5A5E-4C43-941C-58CF515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How?</a:t>
            </a:r>
            <a:endParaRPr lang="en-US" altLang="ko-KR" kern="1200">
              <a:solidFill>
                <a:srgbClr val="FFFFFF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4F9052E-5B60-4863-A994-BDCFC2E8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601399"/>
            <a:ext cx="3979563" cy="3922976"/>
          </a:xfrm>
        </p:spPr>
        <p:txBody>
          <a:bodyPr anchor="ctr">
            <a:norm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</a:rPr>
              <a:t>한국의 쓰레기 배출량</a:t>
            </a:r>
            <a:r>
              <a:rPr lang="en-US" altLang="ko-KR" sz="1800" b="1" dirty="0">
                <a:solidFill>
                  <a:srgbClr val="000000"/>
                </a:solidFill>
              </a:rPr>
              <a:t>(02</a:t>
            </a:r>
            <a:r>
              <a:rPr lang="ko-KR" altLang="en-US" sz="1800" b="1" dirty="0">
                <a:solidFill>
                  <a:srgbClr val="000000"/>
                </a:solidFill>
              </a:rPr>
              <a:t>년</a:t>
            </a:r>
            <a:r>
              <a:rPr lang="en-US" altLang="ko-KR" sz="1800" b="1" dirty="0">
                <a:solidFill>
                  <a:srgbClr val="000000"/>
                </a:solidFill>
              </a:rPr>
              <a:t>~ )</a:t>
            </a:r>
          </a:p>
          <a:p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ko-KR" altLang="en-US" sz="1800" b="1" dirty="0" err="1">
                <a:solidFill>
                  <a:srgbClr val="000000"/>
                </a:solidFill>
              </a:rPr>
              <a:t>크롤링을</a:t>
            </a:r>
            <a:r>
              <a:rPr lang="ko-KR" altLang="en-US" sz="1800" b="1" dirty="0">
                <a:solidFill>
                  <a:srgbClr val="000000"/>
                </a:solidFill>
              </a:rPr>
              <a:t> 통한 인식 조사</a:t>
            </a:r>
            <a:endParaRPr lang="en-US" altLang="ko-KR" sz="1800" b="1" dirty="0">
              <a:solidFill>
                <a:srgbClr val="000000"/>
              </a:solidFill>
            </a:endParaRPr>
          </a:p>
          <a:p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ko-KR" altLang="en-US" sz="1800" b="1" dirty="0">
                <a:solidFill>
                  <a:srgbClr val="000000"/>
                </a:solidFill>
              </a:rPr>
              <a:t>설명변수</a:t>
            </a:r>
            <a:endParaRPr lang="en-US" altLang="ko-KR" sz="1800" b="1" dirty="0">
              <a:solidFill>
                <a:srgbClr val="000000"/>
              </a:solidFill>
            </a:endParaRPr>
          </a:p>
          <a:p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ko-KR" altLang="en-US" sz="1800" b="1" dirty="0">
                <a:solidFill>
                  <a:srgbClr val="000000"/>
                </a:solidFill>
              </a:rPr>
              <a:t>쓰레기 배출량 감축 방안 제시</a:t>
            </a:r>
          </a:p>
        </p:txBody>
      </p:sp>
    </p:spTree>
    <p:extLst>
      <p:ext uri="{BB962C8B-B14F-4D97-AF65-F5344CB8AC3E}">
        <p14:creationId xmlns:p14="http://schemas.microsoft.com/office/powerpoint/2010/main" val="251239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9831AF-003F-48FA-8B82-926B1934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Difficulties…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D1E2B9-6AC3-4B46-8B11-9ECFAEE95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601399"/>
            <a:ext cx="3979563" cy="3922976"/>
          </a:xfrm>
        </p:spPr>
        <p:txBody>
          <a:bodyPr anchor="ctr">
            <a:normAutofit/>
          </a:bodyPr>
          <a:lstStyle/>
          <a:p>
            <a:r>
              <a:rPr lang="en-US" altLang="ko-KR" sz="1800" b="1" dirty="0">
                <a:solidFill>
                  <a:srgbClr val="000000"/>
                </a:solidFill>
              </a:rPr>
              <a:t>Who?</a:t>
            </a:r>
          </a:p>
          <a:p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en-US" altLang="ko-KR" sz="1800" b="1" dirty="0">
                <a:solidFill>
                  <a:srgbClr val="000000"/>
                </a:solidFill>
              </a:rPr>
              <a:t>What?</a:t>
            </a:r>
          </a:p>
          <a:p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en-US" altLang="ko-KR" sz="1800" b="1" dirty="0">
                <a:solidFill>
                  <a:srgbClr val="000000"/>
                </a:solidFill>
              </a:rPr>
              <a:t>How?</a:t>
            </a:r>
          </a:p>
          <a:p>
            <a:endParaRPr lang="en-US" altLang="ko-KR" sz="1800" b="1" dirty="0">
              <a:solidFill>
                <a:srgbClr val="000000"/>
              </a:solidFill>
            </a:endParaRPr>
          </a:p>
          <a:p>
            <a:r>
              <a:rPr lang="ko-KR" altLang="en-US" sz="1800" b="1" dirty="0">
                <a:solidFill>
                  <a:srgbClr val="000000"/>
                </a:solidFill>
              </a:rPr>
              <a:t>첫 </a:t>
            </a:r>
            <a:r>
              <a:rPr lang="ko-KR" altLang="en-US" sz="1800" b="1" dirty="0" err="1">
                <a:solidFill>
                  <a:srgbClr val="000000"/>
                </a:solidFill>
              </a:rPr>
              <a:t>데이터사이언스</a:t>
            </a:r>
            <a:r>
              <a:rPr lang="ko-KR" altLang="en-US" sz="1800" b="1" dirty="0">
                <a:solidFill>
                  <a:srgbClr val="000000"/>
                </a:solidFill>
              </a:rPr>
              <a:t>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7592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775EF3-989E-44B9-919F-6D18834D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dirty="0">
                <a:solidFill>
                  <a:srgbClr val="FFFFFF"/>
                </a:solidFill>
              </a:rPr>
              <a:t>데이터 사이언스를 통한 문제 해결 </a:t>
            </a:r>
            <a:r>
              <a:rPr lang="en-US" altLang="ko-KR" dirty="0">
                <a:solidFill>
                  <a:srgbClr val="FFFFFF"/>
                </a:solidFill>
              </a:rPr>
              <a:t>(How?)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880AF-8333-42D0-9DD8-79DFC10D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601399"/>
            <a:ext cx="3979563" cy="3922976"/>
          </a:xfrm>
        </p:spPr>
        <p:txBody>
          <a:bodyPr anchor="ctr">
            <a:normAutofit/>
          </a:bodyPr>
          <a:lstStyle/>
          <a:p>
            <a:r>
              <a:rPr lang="ko-KR" altLang="en-US" sz="1800" b="1">
                <a:solidFill>
                  <a:srgbClr val="000000"/>
                </a:solidFill>
              </a:rPr>
              <a:t>어떤 기준에 따라 플라스틱 배출량이 상관관계를 가질까</a:t>
            </a:r>
            <a:r>
              <a:rPr lang="en-US" altLang="ko-KR" sz="1800" b="1">
                <a:solidFill>
                  <a:srgbClr val="000000"/>
                </a:solidFill>
              </a:rPr>
              <a:t>?</a:t>
            </a:r>
          </a:p>
          <a:p>
            <a:r>
              <a:rPr lang="ko-KR" altLang="en-US" sz="1800" b="1">
                <a:solidFill>
                  <a:srgbClr val="000000"/>
                </a:solidFill>
              </a:rPr>
              <a:t>위 기준</a:t>
            </a:r>
            <a:r>
              <a:rPr lang="en-US" altLang="ko-KR" sz="1800" b="1">
                <a:solidFill>
                  <a:srgbClr val="000000"/>
                </a:solidFill>
              </a:rPr>
              <a:t>(</a:t>
            </a:r>
            <a:r>
              <a:rPr lang="ko-KR" altLang="en-US" sz="1800" b="1">
                <a:solidFill>
                  <a:srgbClr val="000000"/>
                </a:solidFill>
              </a:rPr>
              <a:t>독립변수</a:t>
            </a:r>
            <a:r>
              <a:rPr lang="en-US" altLang="ko-KR" sz="1800" b="1">
                <a:solidFill>
                  <a:srgbClr val="000000"/>
                </a:solidFill>
              </a:rPr>
              <a:t>)</a:t>
            </a:r>
            <a:r>
              <a:rPr lang="ko-KR" altLang="en-US" sz="1800" b="1">
                <a:solidFill>
                  <a:srgbClr val="000000"/>
                </a:solidFill>
              </a:rPr>
              <a:t>에 따른</a:t>
            </a:r>
            <a:r>
              <a:rPr lang="en-US" altLang="ko-KR" sz="1800" b="1">
                <a:solidFill>
                  <a:srgbClr val="000000"/>
                </a:solidFill>
              </a:rPr>
              <a:t> </a:t>
            </a:r>
            <a:r>
              <a:rPr lang="ko-KR" altLang="en-US" sz="1800" b="1">
                <a:solidFill>
                  <a:srgbClr val="000000"/>
                </a:solidFill>
              </a:rPr>
              <a:t>데이터를 어떻게 처리할 것인가</a:t>
            </a:r>
            <a:r>
              <a:rPr lang="en-US" altLang="ko-KR" sz="1800" b="1">
                <a:solidFill>
                  <a:srgbClr val="000000"/>
                </a:solidFill>
              </a:rPr>
              <a:t>?</a:t>
            </a:r>
          </a:p>
          <a:p>
            <a:r>
              <a:rPr lang="ko-KR" altLang="en-US" sz="1800" b="1">
                <a:solidFill>
                  <a:srgbClr val="000000"/>
                </a:solidFill>
              </a:rPr>
              <a:t>위 데이터 수집 과정에서 비정형 데이터를 어떻게 가져올 것인가</a:t>
            </a:r>
            <a:r>
              <a:rPr lang="en-US" altLang="ko-KR" sz="1800" b="1">
                <a:solidFill>
                  <a:srgbClr val="000000"/>
                </a:solidFill>
              </a:rPr>
              <a:t>?</a:t>
            </a:r>
          </a:p>
          <a:p>
            <a:endParaRPr lang="ko-KR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9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375</Words>
  <Application>Microsoft Office PowerPoint</Application>
  <PresentationFormat>화면 슬라이드 쇼(16:9)</PresentationFormat>
  <Paragraphs>64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Theme</vt:lpstr>
      <vt:lpstr>Save Sea Turtles</vt:lpstr>
      <vt:lpstr>Why Save sea turtles?</vt:lpstr>
      <vt:lpstr>PowerPoint 프레젠테이션</vt:lpstr>
      <vt:lpstr>PowerPoint 프레젠테이션</vt:lpstr>
      <vt:lpstr>Plastic problem</vt:lpstr>
      <vt:lpstr>In Korea…?</vt:lpstr>
      <vt:lpstr>How?</vt:lpstr>
      <vt:lpstr>Difficulties…</vt:lpstr>
      <vt:lpstr>데이터 사이언스를 통한 문제 해결 (How?)</vt:lpstr>
      <vt:lpstr>독립변수 설정</vt:lpstr>
      <vt:lpstr>데이터 탐색 예시</vt:lpstr>
      <vt:lpstr>논문 탐색 예시</vt:lpstr>
      <vt:lpstr>논문 탐색 예시</vt:lpstr>
      <vt:lpstr>크롤링</vt:lpstr>
      <vt:lpstr>크롤링</vt:lpstr>
      <vt:lpstr>크롤링</vt:lpstr>
      <vt:lpstr>크롤링</vt:lpstr>
      <vt:lpstr>R을 이용하여 과정 시각화</vt:lpstr>
      <vt:lpstr>시각화 방안 예시</vt:lpstr>
      <vt:lpstr>진행 상황</vt:lpstr>
      <vt:lpstr>의의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 Sea Turtles</dc:title>
  <dc:creator>배 수한</dc:creator>
  <cp:lastModifiedBy>양효정</cp:lastModifiedBy>
  <cp:revision>4</cp:revision>
  <dcterms:created xsi:type="dcterms:W3CDTF">2019-04-25T08:20:01Z</dcterms:created>
  <dcterms:modified xsi:type="dcterms:W3CDTF">2019-04-25T08:41:06Z</dcterms:modified>
</cp:coreProperties>
</file>